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5"/>
  </p:sldMasterIdLst>
  <p:notesMasterIdLst>
    <p:notesMasterId r:id="rId21"/>
  </p:notesMasterIdLst>
  <p:handoutMasterIdLst>
    <p:handoutMasterId r:id="rId22"/>
  </p:handoutMasterIdLst>
  <p:sldIdLst>
    <p:sldId id="281" r:id="rId6"/>
    <p:sldId id="291" r:id="rId7"/>
    <p:sldId id="319" r:id="rId8"/>
    <p:sldId id="307" r:id="rId9"/>
    <p:sldId id="316" r:id="rId10"/>
    <p:sldId id="309" r:id="rId11"/>
    <p:sldId id="317" r:id="rId12"/>
    <p:sldId id="318" r:id="rId13"/>
    <p:sldId id="314" r:id="rId14"/>
    <p:sldId id="315" r:id="rId15"/>
    <p:sldId id="310" r:id="rId16"/>
    <p:sldId id="311" r:id="rId17"/>
    <p:sldId id="299" r:id="rId18"/>
    <p:sldId id="320" r:id="rId19"/>
    <p:sldId id="298" r:id="rId20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Curzon" initials="RC" lastIdx="1" clrIdx="0">
    <p:extLst/>
  </p:cmAuthor>
  <p:cmAuthor id="2" name="Cristina Roman" initials="CR" lastIdx="10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DF411C"/>
    <a:srgbClr val="DC5D2A"/>
    <a:srgbClr val="7F8781"/>
    <a:srgbClr val="EEEEEE"/>
    <a:srgbClr val="000000"/>
    <a:srgbClr val="DE412F"/>
    <a:srgbClr val="4A4E52"/>
    <a:srgbClr val="E3E8E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868" autoAdjust="0"/>
  </p:normalViewPr>
  <p:slideViewPr>
    <p:cSldViewPr snapToGrid="0">
      <p:cViewPr varScale="1">
        <p:scale>
          <a:sx n="88" d="100"/>
          <a:sy n="88" d="100"/>
        </p:scale>
        <p:origin x="451" y="62"/>
      </p:cViewPr>
      <p:guideLst>
        <p:guide orient="horz" pos="8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4985468-EA09-47E3-8036-5BF84197CAEF}" type="datetimeFigureOut">
              <a:rPr lang="en-GB" smtClean="0"/>
              <a:t>02/03/2018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7B2011F-DB26-4689-9E20-378C13B1A81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57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303BD5E-F603-431C-B79D-697385AE35AF}" type="datetimeFigureOut">
              <a:rPr lang="en-GB" smtClean="0"/>
              <a:t>02/03/2018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C59FDB4-792A-4C30-B3CA-9A37EF575B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1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94460" y="3404110"/>
            <a:ext cx="7254240" cy="1063387"/>
          </a:xfrm>
        </p:spPr>
        <p:txBody>
          <a:bodyPr wrap="square" lIns="0" anchor="b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 GOES HERE. It may stretch to two lines.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394460" y="4533900"/>
            <a:ext cx="7254240" cy="1042606"/>
          </a:xfrm>
        </p:spPr>
        <p:txBody>
          <a:bodyPr l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200" b="0" kern="1200" cap="all" baseline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This is subtitle text it can It can also go to additional lines if necessary. If this goes to multiple lines it looks like this.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2" name="endava-new-logo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785605" y="1190270"/>
            <a:ext cx="2440870" cy="806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3532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12" t="8001" r="31509" b="308"/>
          <a:stretch/>
        </p:blipFill>
        <p:spPr>
          <a:xfrm>
            <a:off x="1307" y="8164"/>
            <a:ext cx="3829969" cy="68498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4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5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415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55" r="14816"/>
          <a:stretch/>
        </p:blipFill>
        <p:spPr>
          <a:xfrm>
            <a:off x="-1" y="0"/>
            <a:ext cx="398410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2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557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et &amp; Wealth Management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0" r="27729"/>
          <a:stretch/>
        </p:blipFill>
        <p:spPr>
          <a:xfrm>
            <a:off x="0" y="0"/>
            <a:ext cx="4231178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946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king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4" r="7453"/>
          <a:stretch/>
        </p:blipFill>
        <p:spPr>
          <a:xfrm>
            <a:off x="-8313" y="0"/>
            <a:ext cx="4239492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32115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69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22819"/>
          <a:stretch/>
        </p:blipFill>
        <p:spPr>
          <a:xfrm>
            <a:off x="-1" y="0"/>
            <a:ext cx="403998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" y="0"/>
            <a:ext cx="4368833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964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95" r="24213"/>
          <a:stretch/>
        </p:blipFill>
        <p:spPr>
          <a:xfrm>
            <a:off x="0" y="0"/>
            <a:ext cx="403167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425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3" r="21239"/>
          <a:stretch/>
        </p:blipFill>
        <p:spPr>
          <a:xfrm>
            <a:off x="-1" y="0"/>
            <a:ext cx="419792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" y="0"/>
            <a:ext cx="444780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089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4" r="26548"/>
          <a:stretch/>
        </p:blipFill>
        <p:spPr>
          <a:xfrm>
            <a:off x="-24938" y="0"/>
            <a:ext cx="416467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493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650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589"/>
          <a:stretch/>
        </p:blipFill>
        <p:spPr>
          <a:xfrm>
            <a:off x="-24939" y="0"/>
            <a:ext cx="414790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0428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831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42" t="31284" r="28561"/>
          <a:stretch/>
        </p:blipFill>
        <p:spPr>
          <a:xfrm>
            <a:off x="0" y="0"/>
            <a:ext cx="4139738" cy="665498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6972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82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337995" y="26655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06824" y="996707"/>
            <a:ext cx="4186165" cy="660738"/>
          </a:xfrm>
        </p:spPr>
        <p:txBody>
          <a:bodyPr wrap="square" lIns="0" anchor="t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28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9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6824" y="2016874"/>
            <a:ext cx="9682333" cy="3934346"/>
          </a:xfrm>
        </p:spPr>
        <p:txBody>
          <a:bodyPr wrap="none" lIns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411B"/>
              </a:buClr>
              <a:buSzTx/>
              <a:buFont typeface="Wingdings" panose="05000000000000000000" pitchFamily="2" charset="2"/>
              <a:buChar char="§"/>
              <a:tabLst/>
              <a:defRPr lang="en-US" sz="33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smtClean="0"/>
              <a:t>First topics on the agenda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Text Placeholder 1"/>
          <p:cNvSpPr txBox="1">
            <a:spLocks/>
          </p:cNvSpPr>
          <p:nvPr userDrawn="1"/>
        </p:nvSpPr>
        <p:spPr>
          <a:xfrm flipH="1">
            <a:off x="806824" y="1708920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88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 Estate_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‹#›</a:t>
            </a:r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0" r="25218"/>
          <a:stretch/>
        </p:blipFill>
        <p:spPr>
          <a:xfrm>
            <a:off x="-17755" y="0"/>
            <a:ext cx="4451210" cy="68580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-27710" y="0"/>
            <a:ext cx="4461165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6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1571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c - success stor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431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4862147" y="322509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206888" y="2379387"/>
            <a:ext cx="7421880" cy="594213"/>
          </a:xfrm>
        </p:spPr>
        <p:txBody>
          <a:bodyPr wrap="square"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none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THANK YOU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590243" y="4671588"/>
            <a:ext cx="5038525" cy="216152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+ 00 000 000 000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590244" y="3532872"/>
            <a:ext cx="5038524" cy="448637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Name surname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590244" y="4888429"/>
            <a:ext cx="5020417" cy="290153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name.surname@endava.com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7" name="Content Placeholder 2"/>
          <p:cNvSpPr>
            <a:spLocks noGrp="1"/>
          </p:cNvSpPr>
          <p:nvPr>
            <p:ph idx="23" hasCustomPrompt="1"/>
          </p:nvPr>
        </p:nvSpPr>
        <p:spPr>
          <a:xfrm>
            <a:off x="5590244" y="3981510"/>
            <a:ext cx="5038524" cy="210246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652810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218690" y="18666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22"/>
          </p:nvPr>
        </p:nvSpPr>
        <p:spPr>
          <a:xfrm>
            <a:off x="1218690" y="3360613"/>
            <a:ext cx="9831977" cy="1201232"/>
          </a:xfrm>
        </p:spPr>
        <p:txBody>
          <a:bodyPr lIns="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ct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ct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600200" indent="-228600" algn="ctr">
              <a:buFont typeface="Calibri" panose="020F0502020204030204" pitchFamily="34" charset="0"/>
              <a:buChar char="-"/>
              <a:defRPr sz="1400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23" hasCustomPrompt="1"/>
          </p:nvPr>
        </p:nvSpPr>
        <p:spPr>
          <a:xfrm>
            <a:off x="1218690" y="25955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7927070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4952246" y="3054273"/>
            <a:ext cx="6401554" cy="3021340"/>
          </a:xfrm>
        </p:spPr>
        <p:txBody>
          <a:bodyPr lIns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r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r">
              <a:buFontTx/>
              <a:buNone/>
              <a:defRPr>
                <a:solidFill>
                  <a:schemeClr val="tx1"/>
                </a:solidFill>
              </a:defRPr>
            </a:lvl5pPr>
            <a:lvl6pPr algn="r">
              <a:defRPr sz="1200"/>
            </a:lvl6pPr>
            <a:lvl8pPr algn="r">
              <a:defRPr sz="1200"/>
            </a:lvl8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806824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952246" y="2629541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20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75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SECTION TITLE</a:t>
            </a:r>
            <a:br>
              <a:rPr lang="en-US" dirty="0" smtClean="0"/>
            </a:br>
            <a:r>
              <a:rPr lang="en-US" dirty="0" smtClean="0"/>
              <a:t>and possibly second row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552410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06824" y="2603655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3028387"/>
            <a:ext cx="6401554" cy="1347548"/>
          </a:xfrm>
        </p:spPr>
        <p:txBody>
          <a:bodyPr wrap="square" lIns="0" tIns="0" rIns="0" b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7345590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columns_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  <p:sp>
        <p:nvSpPr>
          <p:cNvPr id="2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82749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46564" y="2568629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6346564" y="2191023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903983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columns_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03444"/>
            <a:ext cx="3267235" cy="448637"/>
          </a:xfrm>
        </p:spPr>
        <p:txBody>
          <a:bodyPr lIns="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21" hasCustomPrompt="1"/>
          </p:nvPr>
        </p:nvSpPr>
        <p:spPr>
          <a:xfrm>
            <a:off x="4399541" y="2111718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 smtClean="0"/>
              <a:t>Insert text here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23" hasCustomPrompt="1"/>
          </p:nvPr>
        </p:nvSpPr>
        <p:spPr>
          <a:xfrm>
            <a:off x="8086565" y="2119992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 smtClean="0"/>
              <a:t>Insert text here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24" hasCustomPrompt="1"/>
          </p:nvPr>
        </p:nvSpPr>
        <p:spPr>
          <a:xfrm>
            <a:off x="4399541" y="2575061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</p:txBody>
      </p:sp>
      <p:sp>
        <p:nvSpPr>
          <p:cNvPr id="26" name="Content Placeholder 2"/>
          <p:cNvSpPr>
            <a:spLocks noGrp="1"/>
          </p:cNvSpPr>
          <p:nvPr>
            <p:ph idx="25" hasCustomPrompt="1"/>
          </p:nvPr>
        </p:nvSpPr>
        <p:spPr>
          <a:xfrm>
            <a:off x="8093355" y="2586006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87115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4" r="39414"/>
          <a:stretch/>
        </p:blipFill>
        <p:spPr>
          <a:xfrm>
            <a:off x="0" y="0"/>
            <a:ext cx="446116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25878" y="635274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723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r="23943"/>
          <a:stretch/>
        </p:blipFill>
        <p:spPr>
          <a:xfrm>
            <a:off x="-41564" y="0"/>
            <a:ext cx="451388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874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75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‹#›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4078-FBCE-4758-9F4C-1C7F78520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8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02" r:id="rId2"/>
    <p:sldLayoutId id="2147483718" r:id="rId3"/>
    <p:sldLayoutId id="2147483715" r:id="rId4"/>
    <p:sldLayoutId id="2147483716" r:id="rId5"/>
    <p:sldLayoutId id="2147483717" r:id="rId6"/>
    <p:sldLayoutId id="2147483683" r:id="rId7"/>
    <p:sldLayoutId id="2147483719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  <p:sldLayoutId id="2147483686" r:id="rId2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DE411B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migranitodejava.blogspot.com.co/2011/05/factory-method.html" TargetMode="External"/><Relationship Id="rId2" Type="http://schemas.openxmlformats.org/officeDocument/2006/relationships/hyperlink" Target="http://migranitodejava.blogspot.com.co/2011/05/singleton.html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migranitodejava.blogspot.com.co/2011/05/chain-of-responsibility.html" TargetMode="External"/><Relationship Id="rId4" Type="http://schemas.openxmlformats.org/officeDocument/2006/relationships/hyperlink" Target="http://migranitodejava.blogspot.com.co/2011/06/observer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UML-DP.png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 smtClean="0"/>
              <a:t>Design Patterns </a:t>
            </a:r>
            <a:r>
              <a:rPr lang="en-US" dirty="0" smtClean="0">
                <a:solidFill>
                  <a:srgbClr val="DE411B"/>
                </a:solidFill>
              </a:rPr>
              <a:t>CHALLENGE</a:t>
            </a:r>
            <a:endParaRPr lang="en-GB" dirty="0">
              <a:solidFill>
                <a:srgbClr val="DE411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Endava bank,  march 2018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592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 of responsibility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9308" y="2577736"/>
            <a:ext cx="5558789" cy="2944274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9"/>
          </p:nvPr>
        </p:nvSpPr>
        <p:spPr>
          <a:xfrm>
            <a:off x="1664017" y="1669446"/>
            <a:ext cx="3267235" cy="424732"/>
          </a:xfrm>
        </p:spPr>
        <p:txBody>
          <a:bodyPr/>
          <a:lstStyle/>
          <a:p>
            <a:pPr algn="ctr"/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9"/>
          </p:nvPr>
        </p:nvSpPr>
        <p:spPr>
          <a:xfrm>
            <a:off x="7205086" y="1669446"/>
            <a:ext cx="3267235" cy="424732"/>
          </a:xfrm>
        </p:spPr>
        <p:txBody>
          <a:bodyPr/>
          <a:lstStyle/>
          <a:p>
            <a:pPr algn="ctr"/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296" y="2577736"/>
            <a:ext cx="4638675" cy="2771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41180" y="5234095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[4]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922325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refactor</a:t>
            </a:r>
          </a:p>
          <a:p>
            <a:r>
              <a:rPr lang="en-US" dirty="0" smtClean="0"/>
              <a:t>Design patterns</a:t>
            </a:r>
          </a:p>
          <a:p>
            <a:r>
              <a:rPr lang="es-CO" dirty="0" smtClean="0">
                <a:solidFill>
                  <a:srgbClr val="DE411B"/>
                </a:solidFill>
              </a:rPr>
              <a:t>demo</a:t>
            </a:r>
            <a:endParaRPr lang="en-US" dirty="0" smtClean="0">
              <a:solidFill>
                <a:srgbClr val="DE411B"/>
              </a:solidFill>
            </a:endParaRPr>
          </a:p>
          <a:p>
            <a:r>
              <a:rPr lang="en-US" dirty="0" smtClean="0"/>
              <a:t>Q&amp;A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9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refactor</a:t>
            </a:r>
          </a:p>
          <a:p>
            <a:r>
              <a:rPr lang="en-US" dirty="0" smtClean="0"/>
              <a:t>Design patterns</a:t>
            </a:r>
          </a:p>
          <a:p>
            <a:r>
              <a:rPr lang="es-CO" dirty="0" smtClean="0">
                <a:solidFill>
                  <a:schemeClr val="tx1"/>
                </a:solidFill>
              </a:rPr>
              <a:t>demo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rgbClr val="DE411B"/>
                </a:solidFill>
              </a:rPr>
              <a:t>Q&amp;A</a:t>
            </a:r>
            <a:endParaRPr lang="en-GB" dirty="0">
              <a:solidFill>
                <a:srgbClr val="DE41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18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22"/>
          </p:nvPr>
        </p:nvPicPr>
        <p:blipFill>
          <a:blip r:embed="rId2"/>
          <a:stretch>
            <a:fillRect/>
          </a:stretch>
        </p:blipFill>
        <p:spPr>
          <a:xfrm>
            <a:off x="3888266" y="1604513"/>
            <a:ext cx="4477109" cy="447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504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22"/>
          </p:nvPr>
        </p:nvSpPr>
        <p:spPr>
          <a:xfrm>
            <a:off x="1210832" y="2751909"/>
            <a:ext cx="9831977" cy="2750462"/>
          </a:xfrm>
        </p:spPr>
        <p:txBody>
          <a:bodyPr/>
          <a:lstStyle/>
          <a:p>
            <a:r>
              <a:rPr lang="en-US" dirty="0"/>
              <a:t>[1</a:t>
            </a:r>
            <a:r>
              <a:rPr lang="en-US" dirty="0" smtClean="0"/>
              <a:t>] </a:t>
            </a:r>
            <a:r>
              <a:rPr lang="en-US" dirty="0" err="1" smtClean="0"/>
              <a:t>Mi</a:t>
            </a:r>
            <a:r>
              <a:rPr lang="en-US" dirty="0" smtClean="0"/>
              <a:t> </a:t>
            </a:r>
            <a:r>
              <a:rPr lang="en-US" dirty="0" err="1" smtClean="0"/>
              <a:t>granito</a:t>
            </a:r>
            <a:r>
              <a:rPr lang="en-US" dirty="0" smtClean="0"/>
              <a:t> de java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migranitodejava.blogspot.com.co/2011/05/singleton.html</a:t>
            </a:r>
            <a:endParaRPr lang="en-US" dirty="0" smtClean="0"/>
          </a:p>
          <a:p>
            <a:r>
              <a:rPr lang="en-US" dirty="0" smtClean="0"/>
              <a:t>[2] </a:t>
            </a:r>
            <a:r>
              <a:rPr lang="en-US" dirty="0" err="1"/>
              <a:t>Mi</a:t>
            </a:r>
            <a:r>
              <a:rPr lang="en-US" dirty="0"/>
              <a:t> </a:t>
            </a:r>
            <a:r>
              <a:rPr lang="en-US" dirty="0" err="1"/>
              <a:t>granito</a:t>
            </a:r>
            <a:r>
              <a:rPr lang="en-US" dirty="0"/>
              <a:t> de java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migranitodejava.blogspot.com.co/2011/05/factory-method.html</a:t>
            </a:r>
            <a:endParaRPr lang="en-US" dirty="0"/>
          </a:p>
          <a:p>
            <a:r>
              <a:rPr lang="en-US" dirty="0" smtClean="0"/>
              <a:t>[3] </a:t>
            </a:r>
            <a:r>
              <a:rPr lang="en-US" dirty="0" err="1"/>
              <a:t>Mi</a:t>
            </a:r>
            <a:r>
              <a:rPr lang="en-US" dirty="0"/>
              <a:t> </a:t>
            </a:r>
            <a:r>
              <a:rPr lang="en-US" dirty="0" err="1"/>
              <a:t>granito</a:t>
            </a:r>
            <a:r>
              <a:rPr lang="en-US" dirty="0"/>
              <a:t> de java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migranitodejava.blogspot.com.co/2011/06/observer.html</a:t>
            </a:r>
            <a:endParaRPr lang="en-US" dirty="0"/>
          </a:p>
          <a:p>
            <a:r>
              <a:rPr lang="en-US" dirty="0" smtClean="0"/>
              <a:t>[4] </a:t>
            </a:r>
            <a:r>
              <a:rPr lang="en-US" dirty="0" err="1"/>
              <a:t>Mi</a:t>
            </a:r>
            <a:r>
              <a:rPr lang="en-US" dirty="0"/>
              <a:t> </a:t>
            </a:r>
            <a:r>
              <a:rPr lang="en-US" dirty="0" err="1"/>
              <a:t>granito</a:t>
            </a:r>
            <a:r>
              <a:rPr lang="en-US" dirty="0"/>
              <a:t> de java </a:t>
            </a:r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migranitodejava.blogspot.com.co/2011/05/chain-of-responsibility.html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166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GB" dirty="0" smtClean="0"/>
              <a:t>Eduardo galeano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23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Application management</a:t>
            </a:r>
            <a:endParaRPr lang="en-GB" dirty="0"/>
          </a:p>
        </p:txBody>
      </p:sp>
      <p:sp>
        <p:nvSpPr>
          <p:cNvPr id="7" name="Content Placeholder 3"/>
          <p:cNvSpPr>
            <a:spLocks noGrp="1"/>
          </p:cNvSpPr>
          <p:nvPr>
            <p:ph idx="21"/>
          </p:nvPr>
        </p:nvSpPr>
        <p:spPr>
          <a:xfrm>
            <a:off x="5595999" y="4384011"/>
            <a:ext cx="5038524" cy="448637"/>
          </a:xfrm>
        </p:spPr>
        <p:txBody>
          <a:bodyPr/>
          <a:lstStyle/>
          <a:p>
            <a:r>
              <a:rPr lang="en-GB" dirty="0" smtClean="0"/>
              <a:t>Luis Zarate</a:t>
            </a:r>
            <a:endParaRPr lang="en-GB" dirty="0"/>
          </a:p>
        </p:txBody>
      </p:sp>
      <p:sp>
        <p:nvSpPr>
          <p:cNvPr id="8" name="Content Placeholder 5"/>
          <p:cNvSpPr>
            <a:spLocks noGrp="1"/>
          </p:cNvSpPr>
          <p:nvPr>
            <p:ph idx="23"/>
          </p:nvPr>
        </p:nvSpPr>
        <p:spPr>
          <a:xfrm>
            <a:off x="5595999" y="4832649"/>
            <a:ext cx="5038524" cy="210246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Testing</a:t>
            </a:r>
            <a:endParaRPr lang="en-GB" dirty="0"/>
          </a:p>
        </p:txBody>
      </p:sp>
      <p:sp>
        <p:nvSpPr>
          <p:cNvPr id="9" name="Content Placeholder 3"/>
          <p:cNvSpPr>
            <a:spLocks noGrp="1"/>
          </p:cNvSpPr>
          <p:nvPr>
            <p:ph idx="21"/>
          </p:nvPr>
        </p:nvSpPr>
        <p:spPr>
          <a:xfrm>
            <a:off x="5595993" y="5272534"/>
            <a:ext cx="5038524" cy="448637"/>
          </a:xfrm>
        </p:spPr>
        <p:txBody>
          <a:bodyPr/>
          <a:lstStyle/>
          <a:p>
            <a:r>
              <a:rPr lang="en-GB" dirty="0" smtClean="0"/>
              <a:t>Sebastian puerto</a:t>
            </a:r>
            <a:endParaRPr lang="en-GB" dirty="0"/>
          </a:p>
        </p:txBody>
      </p:sp>
      <p:sp>
        <p:nvSpPr>
          <p:cNvPr id="10" name="Content Placeholder 5"/>
          <p:cNvSpPr>
            <a:spLocks noGrp="1"/>
          </p:cNvSpPr>
          <p:nvPr>
            <p:ph idx="23"/>
          </p:nvPr>
        </p:nvSpPr>
        <p:spPr>
          <a:xfrm>
            <a:off x="5595993" y="5721172"/>
            <a:ext cx="5038524" cy="210246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devops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977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E411B"/>
                </a:solidFill>
              </a:rPr>
              <a:t>refactor</a:t>
            </a:r>
          </a:p>
          <a:p>
            <a:r>
              <a:rPr lang="en-US" dirty="0" smtClean="0"/>
              <a:t>Design patterns</a:t>
            </a:r>
          </a:p>
          <a:p>
            <a:r>
              <a:rPr lang="es-CO" dirty="0" smtClean="0">
                <a:solidFill>
                  <a:schemeClr val="tx1"/>
                </a:solidFill>
              </a:rPr>
              <a:t>demo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/>
              <a:t>Q&amp;A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483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2501416" y="1654468"/>
            <a:ext cx="3267235" cy="448637"/>
          </a:xfrm>
        </p:spPr>
        <p:txBody>
          <a:bodyPr/>
          <a:lstStyle/>
          <a:p>
            <a:pPr algn="ctr"/>
            <a:r>
              <a:rPr lang="en-US" dirty="0" smtClean="0"/>
              <a:t>Before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21"/>
          </p:nvPr>
        </p:nvSpPr>
        <p:spPr>
          <a:xfrm>
            <a:off x="8013599" y="1654468"/>
            <a:ext cx="3638470" cy="44863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After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60" y="2420983"/>
            <a:ext cx="6319348" cy="38817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83302" y="3666309"/>
            <a:ext cx="2299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hlinkClick r:id="rId3" action="ppaction://hlinkfile"/>
              </a:rPr>
              <a:t>UML_DIAGRAM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74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973770" y="1893940"/>
            <a:ext cx="3267235" cy="448637"/>
          </a:xfrm>
        </p:spPr>
        <p:txBody>
          <a:bodyPr/>
          <a:lstStyle/>
          <a:p>
            <a:pPr algn="ctr"/>
            <a:r>
              <a:rPr lang="en-US" dirty="0" smtClean="0"/>
              <a:t>Before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21"/>
          </p:nvPr>
        </p:nvSpPr>
        <p:spPr>
          <a:xfrm>
            <a:off x="6864067" y="1878787"/>
            <a:ext cx="3638470" cy="44863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After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455" y="2906465"/>
            <a:ext cx="5651863" cy="27748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948" y="2473234"/>
            <a:ext cx="2863050" cy="405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54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973770" y="1893940"/>
            <a:ext cx="3267235" cy="448637"/>
          </a:xfrm>
        </p:spPr>
        <p:txBody>
          <a:bodyPr/>
          <a:lstStyle/>
          <a:p>
            <a:pPr algn="ctr"/>
            <a:r>
              <a:rPr lang="en-US" dirty="0" smtClean="0"/>
              <a:t>Before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21"/>
          </p:nvPr>
        </p:nvSpPr>
        <p:spPr>
          <a:xfrm>
            <a:off x="6706944" y="1893940"/>
            <a:ext cx="3638470" cy="44863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After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770" y="2840491"/>
            <a:ext cx="3495675" cy="2657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067" y="2840491"/>
            <a:ext cx="3324225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9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refactor</a:t>
            </a:r>
          </a:p>
          <a:p>
            <a:r>
              <a:rPr lang="en-US" dirty="0" smtClean="0">
                <a:solidFill>
                  <a:srgbClr val="DE411B"/>
                </a:solidFill>
              </a:rPr>
              <a:t>Design patterns</a:t>
            </a:r>
          </a:p>
          <a:p>
            <a:r>
              <a:rPr lang="es-CO" dirty="0" smtClean="0">
                <a:solidFill>
                  <a:schemeClr val="tx1"/>
                </a:solidFill>
              </a:rPr>
              <a:t>demo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/>
              <a:t>Q&amp;A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4775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Singleton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9"/>
          </p:nvPr>
        </p:nvSpPr>
        <p:spPr>
          <a:xfrm>
            <a:off x="1664017" y="1669446"/>
            <a:ext cx="3267235" cy="424732"/>
          </a:xfrm>
        </p:spPr>
        <p:txBody>
          <a:bodyPr/>
          <a:lstStyle/>
          <a:p>
            <a:pPr algn="ctr"/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9"/>
          </p:nvPr>
        </p:nvSpPr>
        <p:spPr>
          <a:xfrm>
            <a:off x="7205086" y="1669446"/>
            <a:ext cx="3267235" cy="424732"/>
          </a:xfrm>
        </p:spPr>
        <p:txBody>
          <a:bodyPr/>
          <a:lstStyle/>
          <a:p>
            <a:pPr algn="ctr"/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546" y="3041876"/>
            <a:ext cx="2162175" cy="18192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8096" y="2727280"/>
            <a:ext cx="3324225" cy="2581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41180" y="4745735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[1]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12487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factory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9"/>
          </p:nvPr>
        </p:nvSpPr>
        <p:spPr>
          <a:xfrm>
            <a:off x="1664017" y="1669446"/>
            <a:ext cx="3267235" cy="424732"/>
          </a:xfrm>
        </p:spPr>
        <p:txBody>
          <a:bodyPr/>
          <a:lstStyle/>
          <a:p>
            <a:pPr algn="ctr"/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9"/>
          </p:nvPr>
        </p:nvSpPr>
        <p:spPr>
          <a:xfrm>
            <a:off x="7205086" y="1669446"/>
            <a:ext cx="3267235" cy="424732"/>
          </a:xfrm>
        </p:spPr>
        <p:txBody>
          <a:bodyPr/>
          <a:lstStyle/>
          <a:p>
            <a:pPr algn="ctr"/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196" y="3027317"/>
            <a:ext cx="3190875" cy="2057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470" y="2278934"/>
            <a:ext cx="2879974" cy="11135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229" y="3392524"/>
            <a:ext cx="1946157" cy="288239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41180" y="508471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[2]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91094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observer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550" y="2577737"/>
            <a:ext cx="4496170" cy="3123655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9"/>
          </p:nvPr>
        </p:nvSpPr>
        <p:spPr>
          <a:xfrm>
            <a:off x="1664017" y="1669446"/>
            <a:ext cx="3267235" cy="424732"/>
          </a:xfrm>
        </p:spPr>
        <p:txBody>
          <a:bodyPr/>
          <a:lstStyle/>
          <a:p>
            <a:pPr algn="ctr"/>
            <a:r>
              <a:rPr lang="en-US" dirty="0" smtClean="0"/>
              <a:t>structure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713" y="2577737"/>
            <a:ext cx="5635982" cy="3168015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9"/>
          </p:nvPr>
        </p:nvSpPr>
        <p:spPr>
          <a:xfrm>
            <a:off x="7205086" y="1669446"/>
            <a:ext cx="3267235" cy="424732"/>
          </a:xfrm>
        </p:spPr>
        <p:txBody>
          <a:bodyPr/>
          <a:lstStyle/>
          <a:p>
            <a:pPr algn="ctr"/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141181" y="5701392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[3]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847550203"/>
      </p:ext>
    </p:extLst>
  </p:cSld>
  <p:clrMapOvr>
    <a:masterClrMapping/>
  </p:clrMapOvr>
</p:sld>
</file>

<file path=ppt/theme/theme1.xml><?xml version="1.0" encoding="utf-8"?>
<a:theme xmlns:a="http://schemas.openxmlformats.org/drawingml/2006/main" name="Endava PPT slides">
  <a:themeElements>
    <a:clrScheme name="Endava colors">
      <a:dk1>
        <a:srgbClr val="000000"/>
      </a:dk1>
      <a:lt1>
        <a:srgbClr val="FFFFFF"/>
      </a:lt1>
      <a:dk2>
        <a:srgbClr val="BDBEC0"/>
      </a:dk2>
      <a:lt2>
        <a:srgbClr val="FFFFFF"/>
      </a:lt2>
      <a:accent1>
        <a:srgbClr val="DF411C"/>
      </a:accent1>
      <a:accent2>
        <a:srgbClr val="000000"/>
      </a:accent2>
      <a:accent3>
        <a:srgbClr val="E8775C"/>
      </a:accent3>
      <a:accent4>
        <a:srgbClr val="7F878B"/>
      </a:accent4>
      <a:accent5>
        <a:srgbClr val="252729"/>
      </a:accent5>
      <a:accent6>
        <a:srgbClr val="000000"/>
      </a:accent6>
      <a:hlink>
        <a:srgbClr val="DF411C"/>
      </a:hlink>
      <a:folHlink>
        <a:srgbClr val="000000"/>
      </a:folHlink>
    </a:clrScheme>
    <a:fontScheme name="Endava standard font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emplate-August2016" id="{8759937A-5D00-4C83-80D3-05A5A75A846C}" vid="{73A0825B-A9DC-4B49-80BD-44022E3E56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FBAAD7C9E6E745B7FEE6CC7DC24E33" ma:contentTypeVersion="0" ma:contentTypeDescription="Create a new document." ma:contentTypeScope="" ma:versionID="bcc4530fba5faa5e1c6226d6341d4ae9">
  <xsd:schema xmlns:xsd="http://www.w3.org/2001/XMLSchema" xmlns:xs="http://www.w3.org/2001/XMLSchema" xmlns:p="http://schemas.microsoft.com/office/2006/metadata/properties" xmlns:ns2="4e7e4dd7-87a7-44ed-a117-880e36b8a711" targetNamespace="http://schemas.microsoft.com/office/2006/metadata/properties" ma:root="true" ma:fieldsID="92143b6738aaad5a27d8fc4d0e9aeb7f" ns2:_="">
    <xsd:import namespace="4e7e4dd7-87a7-44ed-a117-880e36b8a711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7e4dd7-87a7-44ed-a117-880e36b8a711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4e7e4dd7-87a7-44ed-a117-880e36b8a711">WMENFUZ2NZA5-29392445-8589</_dlc_DocId>
    <_dlc_DocIdUrl xmlns="4e7e4dd7-87a7-44ed-a117-880e36b8a711">
      <Url>https://one.endava.com/Group/SalesAndMarketing/_layouts/15/DocIdRedir.aspx?ID=WMENFUZ2NZA5-29392445-8589</Url>
      <Description>WMENFUZ2NZA5-29392445-8589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EB9DC28-FC5A-4BF8-B23A-4776689879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7e4dd7-87a7-44ed-a117-880e36b8a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C57224-B575-4CEF-909E-36764AD2B883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0DE70423-9FE9-4B65-9BE2-E34FCE1BD5F6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4e7e4dd7-87a7-44ed-a117-880e36b8a711"/>
    <ds:schemaRef ds:uri="http://purl.org/dc/elements/1.1/"/>
  </ds:schemaRefs>
</ds:datastoreItem>
</file>

<file path=customXml/itemProps4.xml><?xml version="1.0" encoding="utf-8"?>
<ds:datastoreItem xmlns:ds="http://schemas.openxmlformats.org/officeDocument/2006/customXml" ds:itemID="{F42C2D96-7AE6-498C-A65A-58BFE51032E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361</TotalTime>
  <Words>120</Words>
  <Application>Microsoft Office PowerPoint</Application>
  <PresentationFormat>Widescreen</PresentationFormat>
  <Paragraphs>60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Narrow</vt:lpstr>
      <vt:lpstr>Arial Narrow Bold</vt:lpstr>
      <vt:lpstr>Calibri</vt:lpstr>
      <vt:lpstr>Helvetica Neue Light</vt:lpstr>
      <vt:lpstr>Wingdings</vt:lpstr>
      <vt:lpstr>Endava PPT slides</vt:lpstr>
      <vt:lpstr>Design Patterns CHALLENGE</vt:lpstr>
      <vt:lpstr>agenda</vt:lpstr>
      <vt:lpstr>refactor</vt:lpstr>
      <vt:lpstr>refactor</vt:lpstr>
      <vt:lpstr>refactor</vt:lpstr>
      <vt:lpstr>agenda</vt:lpstr>
      <vt:lpstr>Singleton</vt:lpstr>
      <vt:lpstr>factory</vt:lpstr>
      <vt:lpstr>observer</vt:lpstr>
      <vt:lpstr>Chain of responsibility</vt:lpstr>
      <vt:lpstr>agenda</vt:lpstr>
      <vt:lpstr>agenda</vt:lpstr>
      <vt:lpstr>Q&amp;a</vt:lpstr>
      <vt:lpstr>References</vt:lpstr>
      <vt:lpstr>PowerPoint Presentation</vt:lpstr>
    </vt:vector>
  </TitlesOfParts>
  <Company>Endava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use colour for keywords</dc:title>
  <dc:creator>Ana Maria Scridon</dc:creator>
  <cp:lastModifiedBy>Eduardo Galeano</cp:lastModifiedBy>
  <cp:revision>29</cp:revision>
  <cp:lastPrinted>2015-07-09T12:46:33Z</cp:lastPrinted>
  <dcterms:created xsi:type="dcterms:W3CDTF">2017-02-27T09:06:14Z</dcterms:created>
  <dcterms:modified xsi:type="dcterms:W3CDTF">2018-03-02T15:34:09Z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0x01010053FBAAD7C9E6E745B7FEE6CC7DC24E33</vt:lpwstr>
  </property>
  <property fmtid="{D5CDD505-2E9C-101B-9397-08002B2CF9AE}" pid="3" name="_dlc_DocIdItemGuid">
    <vt:lpwstr>b31bafd3-3c2c-442e-bbbb-25765d6fab2c</vt:lpwstr>
  </property>
</Properties>
</file>

<file path=docProps/thumbnail.jpeg>
</file>